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800" dirty="0" smtClean="0"/>
              <a:t>Практические задания по теме «Управление проектным офисом»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217552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251" y="93617"/>
            <a:ext cx="9601200" cy="550817"/>
          </a:xfrm>
        </p:spPr>
        <p:txBody>
          <a:bodyPr>
            <a:normAutofit fontScale="90000"/>
          </a:bodyPr>
          <a:lstStyle/>
          <a:p>
            <a:r>
              <a:rPr lang="ru-RU" dirty="0"/>
              <a:t>Вопросы для самопроверки: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3588" y="866503"/>
            <a:ext cx="10506891" cy="5525588"/>
          </a:xfrm>
        </p:spPr>
        <p:txBody>
          <a:bodyPr>
            <a:normAutofit/>
          </a:bodyPr>
          <a:lstStyle/>
          <a:p>
            <a:r>
              <a:rPr lang="ru-RU" sz="2800" dirty="0"/>
              <a:t>1.  В чем главные различия понятий «офис проекта» и «офис компании»?</a:t>
            </a:r>
          </a:p>
          <a:p>
            <a:r>
              <a:rPr lang="ru-RU" sz="2800" dirty="0" smtClean="0"/>
              <a:t>2.  </a:t>
            </a:r>
            <a:r>
              <a:rPr lang="ru-RU" sz="2800" dirty="0"/>
              <a:t>Можно ли говорить об офисе проекта без информационных и компьютерных технологий?</a:t>
            </a:r>
          </a:p>
          <a:p>
            <a:r>
              <a:rPr lang="ru-RU" sz="2800" dirty="0" smtClean="0"/>
              <a:t>3.  </a:t>
            </a:r>
            <a:r>
              <a:rPr lang="ru-RU" sz="2800" dirty="0"/>
              <a:t>Перечислите виды Проектных офисов, дайте краткое описание </a:t>
            </a:r>
            <a:r>
              <a:rPr lang="ru-RU" sz="2800" dirty="0" smtClean="0"/>
              <a:t>их </a:t>
            </a:r>
            <a:r>
              <a:rPr lang="ru-RU" sz="2800" dirty="0"/>
              <a:t>целей и задач.</a:t>
            </a:r>
          </a:p>
          <a:p>
            <a:r>
              <a:rPr lang="ru-RU" sz="2800" dirty="0" smtClean="0"/>
              <a:t>4.  </a:t>
            </a:r>
            <a:r>
              <a:rPr lang="ru-RU" sz="2800" dirty="0"/>
              <a:t>В чем различия виртуального и электронного офиса?</a:t>
            </a:r>
          </a:p>
          <a:p>
            <a:r>
              <a:rPr lang="ru-RU" sz="2800" dirty="0" smtClean="0"/>
              <a:t>5.  </a:t>
            </a:r>
            <a:r>
              <a:rPr lang="ru-RU" sz="2800" dirty="0"/>
              <a:t>Перечислите функции Проектного офиса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10819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251" y="93617"/>
            <a:ext cx="9601200" cy="55081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Задание 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2629" y="770707"/>
            <a:ext cx="10977154" cy="56126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Компания ОАО «</a:t>
            </a:r>
            <a:r>
              <a:rPr lang="ru-RU" dirty="0" err="1"/>
              <a:t>Стройинвест</a:t>
            </a:r>
            <a:r>
              <a:rPr lang="ru-RU" dirty="0"/>
              <a:t>» занимается строительством коттеджных посёлков. Одновременно у компании происходить реализация только 2 и не более проектов строительства посёлков. На данный момент компания занимается строительством двух таких посёлков и обычно если предлагают строительство ещё 3-го то его как </a:t>
            </a:r>
            <a:r>
              <a:rPr lang="ru-RU" dirty="0" smtClean="0"/>
              <a:t>правило</a:t>
            </a:r>
            <a:r>
              <a:rPr lang="ru-RU" dirty="0"/>
              <a:t>, откладывают на более поздний срок. Но в данном случае компании выпал шанс отличится, так как заказ поступил от правительства города на постройку большого коттеджного комплекса. Данный проект гораздо больше всех остальных по объему работ, бюджету и главное прибыли. Строительная компания в силах обеспечить проект всем необходимым но при условии, что бросит остальные проекты и в плотную займётся данным заданием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u="sng" dirty="0"/>
              <a:t>Вопросы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1.  Какое решение необходима принять руководству строительной компании в данной ситуации и почему?</a:t>
            </a:r>
          </a:p>
          <a:p>
            <a:pPr marL="0" indent="0">
              <a:buNone/>
            </a:pPr>
            <a:r>
              <a:rPr lang="ru-RU" dirty="0"/>
              <a:t>2.  Как по-Вашему, необходимо ли бросать уже начатые проекты ради одного крупного? (ответ обосновать).</a:t>
            </a:r>
          </a:p>
          <a:p>
            <a:pPr marL="0" indent="0">
              <a:buNone/>
            </a:pPr>
            <a:r>
              <a:rPr lang="ru-RU" dirty="0"/>
              <a:t>3.  Какие варианты решения проблемы Вы можете предложить если компания заинтересована в реализации всех проектов одновременно? (ответ обосновать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174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251" y="93617"/>
            <a:ext cx="9601200" cy="55081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Задание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4251" y="779415"/>
            <a:ext cx="10977154" cy="56126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Американское общество дипломированных бухгалтеров - общенациональное профессиональное объединение дипломированных бухгалтеров. Задачей АОДБ служит обеспечение членов общества необходимыми ресурсами, информацией и руководящими материалами, позволяющими на самом высоком уровне осуществлять свою профессиональную деятельность в интересах своих работодателей, клиентов и общества в целом.</a:t>
            </a:r>
          </a:p>
          <a:p>
            <a:pPr marL="0" indent="0">
              <a:buNone/>
            </a:pPr>
            <a:r>
              <a:rPr lang="ru-RU" dirty="0"/>
              <a:t>Учитывая разнообразие направлений деятельности АОДБ, в его составе имеется порядка 60 комитетов и рабочих групп. Кроме того, примерно 2000 добровольцев участвуют в работе различных объединений членов общества, оказывая бухгалтерам поддержку и методическую помощь от его имени. Например, Исполнительный комитет промышленности и бизнеса руководит работой АОДБ с контролерами и финансовыми менеджерами, работающими в промышленности. В любой, произвольный момент времени АОДБ проводит сотни мероприятий, некоторые из которых могут быть отнесены к категории проектов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4148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9086" y="161107"/>
            <a:ext cx="10977154" cy="62919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Проекты реализуемые в АОДБ, в общем случае подразделяются на следующие виды:</a:t>
            </a:r>
          </a:p>
          <a:p>
            <a:pPr marL="0" indent="0">
              <a:buNone/>
            </a:pPr>
            <a:r>
              <a:rPr lang="ru-RU" dirty="0"/>
              <a:t>•     разработка компьютерных систем, обеспечивающих повышение производительности и эффективности бухгалтерской работы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•     </a:t>
            </a:r>
            <a:r>
              <a:rPr lang="ru-RU" dirty="0"/>
              <a:t>проведение компаний в средствах массовой информации с целью пропаганды профессии и усиления положительного имиджа ее представителей;</a:t>
            </a:r>
          </a:p>
          <a:p>
            <a:pPr marL="0" indent="0">
              <a:buNone/>
            </a:pPr>
            <a:r>
              <a:rPr lang="ru-RU" dirty="0"/>
              <a:t>•     разработка материалов, повышающих уровень образования и информированности членов общества;</a:t>
            </a:r>
          </a:p>
          <a:p>
            <a:pPr marL="0" indent="0">
              <a:buNone/>
            </a:pPr>
            <a:r>
              <a:rPr lang="ru-RU" dirty="0"/>
              <a:t>•     разработка стандартов аудита финансовой документации для других видов аттестации;</a:t>
            </a:r>
          </a:p>
          <a:p>
            <a:pPr marL="0" indent="0">
              <a:buNone/>
            </a:pPr>
            <a:r>
              <a:rPr lang="ru-RU" dirty="0"/>
              <a:t>•     предоставление членам общества услуг, способствующих приобретению новых клиентов.</a:t>
            </a:r>
          </a:p>
          <a:p>
            <a:pPr marL="0" indent="0">
              <a:buNone/>
            </a:pP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u="sng" dirty="0"/>
              <a:t>Вопросы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1.  Обоснуйте необходимость создания офиса управления проектами (</a:t>
            </a:r>
            <a:r>
              <a:rPr lang="ru-RU" dirty="0" err="1"/>
              <a:t>Project</a:t>
            </a:r>
            <a:r>
              <a:rPr lang="ru-RU" dirty="0"/>
              <a:t> </a:t>
            </a:r>
            <a:r>
              <a:rPr lang="ru-RU" dirty="0" err="1"/>
              <a:t>Management</a:t>
            </a:r>
            <a:r>
              <a:rPr lang="ru-RU" dirty="0"/>
              <a:t> </a:t>
            </a:r>
            <a:r>
              <a:rPr lang="ru-RU" dirty="0" err="1"/>
              <a:t>Office</a:t>
            </a:r>
            <a:r>
              <a:rPr lang="ru-RU" dirty="0"/>
              <a:t>) для АОДБ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2.  Какие выгоды может принести создание ОУП?</a:t>
            </a:r>
          </a:p>
          <a:p>
            <a:pPr marL="0" indent="0">
              <a:buNone/>
            </a:pPr>
            <a:r>
              <a:rPr lang="ru-RU" dirty="0"/>
              <a:t>3.  Классифицируйте виды проектов АОДБ по сложности, по уровню проекта, по характеру проекта/ уровню участников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4944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251" y="93617"/>
            <a:ext cx="9601200" cy="55081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Задание 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4251" y="779415"/>
            <a:ext cx="10977154" cy="56126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В Компании существует система управления проектами: разработан основополагающий стандарт по управлению проектами, положение о Проектном комитете, внедрена информационная система управления проектами на базе </a:t>
            </a:r>
            <a:r>
              <a:rPr lang="ru-RU" dirty="0" err="1"/>
              <a:t>Microsoft</a:t>
            </a:r>
            <a:r>
              <a:rPr lang="ru-RU" dirty="0"/>
              <a:t> EPM, налажена система отчетности (Проектный офис ежеквартально формирует отчет в виде презентации и организует его рассылку топ-менеджерам компании). </a:t>
            </a:r>
          </a:p>
          <a:p>
            <a:pPr marL="0" indent="0">
              <a:buNone/>
            </a:pPr>
            <a:r>
              <a:rPr lang="ru-RU" dirty="0"/>
              <a:t>В настоящий момент внешним подрядчиком проводится обучение по управлению проектами для топ-менеджеров. Цель обучения – сформировать у высшего руководства понимание ценности системы управления проектами и необходимости привлечения квалифицированных руководителей и администраторов проектов. Детализация требований компании по управлению проектами для руководителей и администраторов проектов в рамках этого обучения не предусмотрена.</a:t>
            </a:r>
          </a:p>
          <a:p>
            <a:pPr marL="0" indent="0">
              <a:buNone/>
            </a:pPr>
            <a:r>
              <a:rPr lang="ru-RU" dirty="0"/>
              <a:t>В плане работы Проектного офиса есть актуализация стандарта компании на процесс управления проектом и шаблонов документов к нему – до конца 2016 года , а также автоматизация квартального отчета с он-</a:t>
            </a:r>
            <a:r>
              <a:rPr lang="ru-RU" dirty="0" err="1"/>
              <a:t>лайн</a:t>
            </a:r>
            <a:r>
              <a:rPr lang="ru-RU" dirty="0"/>
              <a:t> доступом для топ-менеджеров – до конца января 2017 года..</a:t>
            </a:r>
          </a:p>
          <a:p>
            <a:pPr marL="0" indent="0">
              <a:buNone/>
            </a:pPr>
            <a:r>
              <a:rPr lang="ru-RU" dirty="0"/>
              <a:t>Кроме того, на последнем совещании по портфелю проектов Проектному офису поставлена задача создания единой базы знаний по реализованным проектам компании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2094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9086" y="161107"/>
            <a:ext cx="10977154" cy="6291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Для выполнения задач развития принято решение инициировать организационный проект «Развитие системы управления проектами Дирекции региональных продаж». </a:t>
            </a:r>
          </a:p>
          <a:p>
            <a:pPr marL="0" indent="0">
              <a:buNone/>
            </a:pPr>
            <a:r>
              <a:rPr lang="ru-RU" dirty="0"/>
              <a:t>Ориентировочная дата старта проекта - 1 сентября 2016 г. Закончить работу над проектом планируется 28 февраля 2017 г. </a:t>
            </a:r>
          </a:p>
          <a:p>
            <a:pPr marL="0" indent="0">
              <a:buNone/>
            </a:pPr>
            <a:r>
              <a:rPr lang="ru-RU" dirty="0"/>
              <a:t>Вы включены в проектную команду в качестве бизнес-аналитика, ваша задача -разработать материалы для Проектного комитета, на котором будет инициирован проект.</a:t>
            </a:r>
          </a:p>
          <a:p>
            <a:pPr marL="0" indent="0">
              <a:buNone/>
            </a:pPr>
            <a:r>
              <a:rPr lang="ru-RU" u="sng" dirty="0"/>
              <a:t>Задание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1) Определить цель проекта </a:t>
            </a:r>
          </a:p>
          <a:p>
            <a:pPr marL="0" indent="0">
              <a:buNone/>
            </a:pPr>
            <a:r>
              <a:rPr lang="ru-RU" dirty="0"/>
              <a:t>2) Описать ожидаемые результаты проекта </a:t>
            </a:r>
          </a:p>
          <a:p>
            <a:pPr marL="0" indent="0">
              <a:buNone/>
            </a:pPr>
            <a:r>
              <a:rPr lang="ru-RU" dirty="0"/>
              <a:t>3) Разработать план-график проекта</a:t>
            </a:r>
          </a:p>
          <a:p>
            <a:pPr marL="0" indent="0">
              <a:buNone/>
            </a:pPr>
            <a:r>
              <a:rPr lang="ru-RU" dirty="0"/>
              <a:t>4) Разработать формат отчета о ходе проекта, который будет использоваться топ-менеджментом компании для мониторинга статуса проекта в процессе его реализации.</a:t>
            </a:r>
          </a:p>
        </p:txBody>
      </p:sp>
    </p:spTree>
    <p:extLst>
      <p:ext uri="{BB962C8B-B14F-4D97-AF65-F5344CB8AC3E}">
        <p14:creationId xmlns:p14="http://schemas.microsoft.com/office/powerpoint/2010/main" val="322191127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5</TotalTime>
  <Words>769</Words>
  <Application>Microsoft Office PowerPoint</Application>
  <PresentationFormat>Широкоэкранный</PresentationFormat>
  <Paragraphs>40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Практические задания по теме «Управление проектным офисом»</vt:lpstr>
      <vt:lpstr>Вопросы для самопроверки:</vt:lpstr>
      <vt:lpstr>Задание 1</vt:lpstr>
      <vt:lpstr>Задание 2</vt:lpstr>
      <vt:lpstr>Презентация PowerPoint</vt:lpstr>
      <vt:lpstr>Задание 3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Практические задания по теме «Управление проектным офисом»</dc:title>
  <dc:creator>Олька</dc:creator>
  <cp:lastModifiedBy>Олька</cp:lastModifiedBy>
  <cp:revision>1</cp:revision>
  <dcterms:created xsi:type="dcterms:W3CDTF">2021-04-15T06:18:42Z</dcterms:created>
  <dcterms:modified xsi:type="dcterms:W3CDTF">2021-04-15T06:24:12Z</dcterms:modified>
</cp:coreProperties>
</file>